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</p:sldIdLst>
  <p:sldSz cx="18288000" cy="10287000"/>
  <p:notesSz cx="6858000" cy="9144000"/>
  <p:embeddedFontLst>
    <p:embeddedFont>
      <p:font typeface="Norwester" charset="1" panose="00000506000000000000"/>
      <p:regular r:id="rId6"/>
    </p:embeddedFont>
    <p:embeddedFont>
      <p:font typeface="Bebas Neue" charset="1" panose="00000500000000000000"/>
      <p:regular r:id="rId7"/>
    </p:embeddedFont>
    <p:embeddedFont>
      <p:font typeface="Bebas Neue Bold" charset="1" panose="020B0606020202050201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Proxima Nova Condensed" charset="1" panose="02000506030000020004"/>
      <p:regular r:id="rId13"/>
    </p:embeddedFont>
    <p:embeddedFont>
      <p:font typeface="Proxima Nova Condensed Bold" charset="1" panose="02000506030000020004"/>
      <p:regular r:id="rId14"/>
    </p:embeddedFont>
    <p:embeddedFont>
      <p:font typeface="Proxima Nova Condensed Italics" charset="1" panose="02000506030000020004"/>
      <p:regular r:id="rId15"/>
    </p:embeddedFont>
    <p:embeddedFont>
      <p:font typeface="Proxima Nova Condensed Bold Italics" charset="1" panose="02000506030000020004"/>
      <p:regular r:id="rId16"/>
    </p:embeddedFont>
    <p:embeddedFont>
      <p:font typeface="Proxima Nova Condensed Light" charset="1" panose="02000506030000020004"/>
      <p:regular r:id="rId17"/>
    </p:embeddedFont>
    <p:embeddedFont>
      <p:font typeface="Proxima Nova Condensed Light Italics" charset="1" panose="02000506030000020004"/>
      <p:regular r:id="rId18"/>
    </p:embeddedFont>
    <p:embeddedFont>
      <p:font typeface="Proxima Nova Condensed Heavy" charset="1" panose="02000506030000020004"/>
      <p:regular r:id="rId19"/>
    </p:embeddedFont>
    <p:embeddedFont>
      <p:font typeface="Proxima Nova Condensed Heavy Italics" charset="1" panose="02000506030000020004"/>
      <p:regular r:id="rId20"/>
    </p:embeddedFont>
    <p:embeddedFont>
      <p:font typeface="Proxima Nova" charset="1" panose="02000506030000020004"/>
      <p:regular r:id="rId21"/>
    </p:embeddedFont>
    <p:embeddedFont>
      <p:font typeface="Proxima Nova Bold" charset="1" panose="02000506030000020004"/>
      <p:regular r:id="rId22"/>
    </p:embeddedFont>
    <p:embeddedFont>
      <p:font typeface="Proxima Nova Italics" charset="1" panose="02000506030000020004"/>
      <p:regular r:id="rId23"/>
    </p:embeddedFont>
    <p:embeddedFont>
      <p:font typeface="Proxima Nova Bold Italics" charset="1" panose="02000506030000020004"/>
      <p:regular r:id="rId24"/>
    </p:embeddedFont>
    <p:embeddedFont>
      <p:font typeface="Proxima Nova Light" charset="1" panose="02000506030000020004"/>
      <p:regular r:id="rId25"/>
    </p:embeddedFont>
    <p:embeddedFont>
      <p:font typeface="Proxima Nova Light Italics" charset="1" panose="02000506030000020004"/>
      <p:regular r:id="rId26"/>
    </p:embeddedFont>
    <p:embeddedFont>
      <p:font typeface="Proxima Nova Heavy" charset="1" panose="02000506030000020004"/>
      <p:regular r:id="rId27"/>
    </p:embeddedFont>
    <p:embeddedFont>
      <p:font typeface="Proxima Nova Heavy Italics" charset="1" panose="02000506030000020004"/>
      <p:regular r:id="rId28"/>
    </p:embeddedFont>
    <p:embeddedFont>
      <p:font typeface="Canva Sans" charset="1" panose="020B0503030501040103"/>
      <p:regular r:id="rId29"/>
    </p:embeddedFont>
    <p:embeddedFont>
      <p:font typeface="Canva Sans Bold" charset="1" panose="020B0803030501040103"/>
      <p:regular r:id="rId30"/>
    </p:embeddedFont>
    <p:embeddedFont>
      <p:font typeface="Canva Sans Italics" charset="1" panose="020B0503030501040103"/>
      <p:regular r:id="rId31"/>
    </p:embeddedFont>
    <p:embeddedFont>
      <p:font typeface="Canva Sans Bold Italics" charset="1" panose="020B0803030501040103"/>
      <p:regular r:id="rId32"/>
    </p:embeddedFont>
    <p:embeddedFont>
      <p:font typeface="Canva Sans Medium" charset="1" panose="020B0603030501040103"/>
      <p:regular r:id="rId33"/>
    </p:embeddedFont>
    <p:embeddedFont>
      <p:font typeface="Canva Sans Medium Italics" charset="1" panose="020B0603030501040103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70064" y="-1590951"/>
            <a:ext cx="13736816" cy="12098007"/>
          </a:xfrm>
          <a:custGeom>
            <a:avLst/>
            <a:gdLst/>
            <a:ahLst/>
            <a:cxnLst/>
            <a:rect r="r" b="b" t="t" l="l"/>
            <a:pathLst>
              <a:path h="12098007" w="13736816">
                <a:moveTo>
                  <a:pt x="0" y="0"/>
                </a:moveTo>
                <a:lnTo>
                  <a:pt x="13736817" y="0"/>
                </a:lnTo>
                <a:lnTo>
                  <a:pt x="13736817" y="12098007"/>
                </a:lnTo>
                <a:lnTo>
                  <a:pt x="0" y="1209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86350" y="-1620481"/>
            <a:ext cx="13335628" cy="1500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5580"/>
              </a:lnSpc>
            </a:pPr>
            <a:r>
              <a:rPr lang="en-US" sz="105073">
                <a:solidFill>
                  <a:srgbClr val="D1E2E4"/>
                </a:solidFill>
                <a:latin typeface="Proxima Nova Condensed Bold"/>
              </a:rPr>
              <a:t>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1925" y="1014196"/>
            <a:ext cx="17259300" cy="2481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1"/>
              </a:lnSpc>
            </a:pPr>
            <a:r>
              <a:rPr lang="en-US" sz="9561">
                <a:solidFill>
                  <a:srgbClr val="141E20"/>
                </a:solidFill>
                <a:latin typeface="Proxima Nova Bold"/>
              </a:rPr>
              <a:t>Heart Attack Risk Prediction Using Artificial Neural Network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28222"/>
            <a:ext cx="8115300" cy="563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41E20"/>
                </a:solidFill>
                <a:latin typeface="Proxima Nova Bold"/>
              </a:rPr>
              <a:t>Group 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78153" y="5553702"/>
            <a:ext cx="10436616" cy="2306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141E20"/>
                </a:solidFill>
                <a:latin typeface="Proxima Nova Bold"/>
              </a:rPr>
              <a:t>1.  Adli Hakim Zulkifli (2110959)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141E20"/>
                </a:solidFill>
                <a:latin typeface="Proxima Nova Bold"/>
              </a:rPr>
              <a:t>2. ⁠⁠Muhammad Nazim Bin Akhmar (2114551)</a:t>
            </a: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141E20"/>
                </a:solidFill>
                <a:latin typeface="Proxima Nova Bold"/>
              </a:rPr>
              <a:t>3. ⁠Tashfin Muqtasid (2119609)</a:t>
            </a:r>
          </a:p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41E20"/>
                </a:solidFill>
                <a:latin typeface="Proxima Nova Bold"/>
              </a:rPr>
              <a:t>4. ⁠Norhezry Hakimie bin Noor Fahmy (2110061)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33194" y="-233128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6" y="0"/>
                </a:lnTo>
                <a:lnTo>
                  <a:pt x="11945196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26184"/>
            <a:ext cx="9550394" cy="7605547"/>
          </a:xfrm>
          <a:custGeom>
            <a:avLst/>
            <a:gdLst/>
            <a:ahLst/>
            <a:cxnLst/>
            <a:rect r="r" b="b" t="t" l="l"/>
            <a:pathLst>
              <a:path h="7605547" w="9550394">
                <a:moveTo>
                  <a:pt x="0" y="0"/>
                </a:moveTo>
                <a:lnTo>
                  <a:pt x="9550394" y="0"/>
                </a:lnTo>
                <a:lnTo>
                  <a:pt x="9550394" y="7605547"/>
                </a:lnTo>
                <a:lnTo>
                  <a:pt x="0" y="7605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23370"/>
            <a:ext cx="7146575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Training the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7709" y="7116423"/>
            <a:ext cx="624159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cost function stops decreasing after a  few epochs (vanishing gradient)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41823" y="2259509"/>
            <a:ext cx="670173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Learning rate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 is set as low as </a:t>
            </a:r>
            <a:r>
              <a:rPr lang="en-US" sz="3399">
                <a:solidFill>
                  <a:srgbClr val="141E20"/>
                </a:solidFill>
                <a:latin typeface="Canva Sans Bold"/>
              </a:rPr>
              <a:t>0.1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1823" y="3563511"/>
            <a:ext cx="69513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The loss is calculated using </a:t>
            </a:r>
            <a:r>
              <a:rPr lang="en-US" sz="3399">
                <a:solidFill>
                  <a:srgbClr val="141E20"/>
                </a:solidFill>
                <a:latin typeface="Canva Sans Bold"/>
              </a:rPr>
              <a:t>BinaryCrossentropy()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1823" y="5425529"/>
            <a:ext cx="6951315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The network is trained for </a:t>
            </a:r>
            <a:r>
              <a:rPr lang="en-US" sz="3399">
                <a:solidFill>
                  <a:srgbClr val="141E20"/>
                </a:solidFill>
                <a:latin typeface="Canva Sans Bold"/>
              </a:rPr>
              <a:t>1000 epochs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108002" y="9664418"/>
            <a:ext cx="2968055" cy="506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2"/>
              </a:lnSpc>
            </a:pPr>
            <a:r>
              <a:rPr lang="en-US" sz="1451">
                <a:solidFill>
                  <a:srgbClr val="141E20"/>
                </a:solidFill>
                <a:latin typeface="Canva Sans Bold"/>
              </a:rPr>
              <a:t>Epochs</a:t>
            </a:r>
            <a:r>
              <a:rPr lang="en-US" sz="1451">
                <a:solidFill>
                  <a:srgbClr val="141E20"/>
                </a:solidFill>
                <a:latin typeface="Canva Sans"/>
              </a:rPr>
              <a:t>-when all the training data is used at once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8873" y="-45112"/>
            <a:ext cx="21532506" cy="10705963"/>
          </a:xfrm>
          <a:custGeom>
            <a:avLst/>
            <a:gdLst/>
            <a:ahLst/>
            <a:cxnLst/>
            <a:rect r="r" b="b" t="t" l="l"/>
            <a:pathLst>
              <a:path h="10705963" w="21532506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17107" y="3853257"/>
            <a:ext cx="11253786" cy="2580486"/>
          </a:xfrm>
          <a:custGeom>
            <a:avLst/>
            <a:gdLst/>
            <a:ahLst/>
            <a:cxnLst/>
            <a:rect r="r" b="b" t="t" l="l"/>
            <a:pathLst>
              <a:path h="2580486" w="11253786">
                <a:moveTo>
                  <a:pt x="0" y="0"/>
                </a:moveTo>
                <a:lnTo>
                  <a:pt x="11253786" y="0"/>
                </a:lnTo>
                <a:lnTo>
                  <a:pt x="11253786" y="2580486"/>
                </a:lnTo>
                <a:lnTo>
                  <a:pt x="0" y="2580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44612" y="1114425"/>
            <a:ext cx="17743388" cy="119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8400" spc="252">
                <a:solidFill>
                  <a:srgbClr val="141E20"/>
                </a:solidFill>
                <a:latin typeface="Proxima Nova Bold"/>
              </a:rPr>
              <a:t>PREDICTING USING THE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82920" y="2536490"/>
            <a:ext cx="44967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Talk about the results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382722" y="7911199"/>
            <a:ext cx="10692381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The accuracy when the model is predicts the data  is about 0.6417569880205363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Which is just almost </a:t>
            </a:r>
            <a:r>
              <a:rPr lang="en-US" sz="3399">
                <a:solidFill>
                  <a:srgbClr val="141E20"/>
                </a:solidFill>
                <a:latin typeface="Canva Sans Bold"/>
              </a:rPr>
              <a:t>65% of accuracy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7963" y="3199367"/>
            <a:ext cx="8012073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2nd Approach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13295" y="5441551"/>
            <a:ext cx="126614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Building a Neural Network using TensorFlow and training using GA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221" y="2906946"/>
            <a:ext cx="10681347" cy="2678979"/>
          </a:xfrm>
          <a:custGeom>
            <a:avLst/>
            <a:gdLst/>
            <a:ahLst/>
            <a:cxnLst/>
            <a:rect r="r" b="b" t="t" l="l"/>
            <a:pathLst>
              <a:path h="2678979" w="10681347">
                <a:moveTo>
                  <a:pt x="0" y="0"/>
                </a:moveTo>
                <a:lnTo>
                  <a:pt x="10681346" y="0"/>
                </a:lnTo>
                <a:lnTo>
                  <a:pt x="10681346" y="2678979"/>
                </a:lnTo>
                <a:lnTo>
                  <a:pt x="0" y="26789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221" y="6281824"/>
            <a:ext cx="11189520" cy="1477309"/>
          </a:xfrm>
          <a:custGeom>
            <a:avLst/>
            <a:gdLst/>
            <a:ahLst/>
            <a:cxnLst/>
            <a:rect r="r" b="b" t="t" l="l"/>
            <a:pathLst>
              <a:path h="1477309" w="11189520">
                <a:moveTo>
                  <a:pt x="0" y="0"/>
                </a:moveTo>
                <a:lnTo>
                  <a:pt x="11189520" y="0"/>
                </a:lnTo>
                <a:lnTo>
                  <a:pt x="11189520" y="1477310"/>
                </a:lnTo>
                <a:lnTo>
                  <a:pt x="0" y="14773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794547" y="5915025"/>
            <a:ext cx="1881528" cy="113832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33221" y="659106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Alternative approach using TensorFlow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089" y="1826136"/>
            <a:ext cx="1266797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Same model built using TensorFlow, ran for 250 epochs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69351" y="6341814"/>
            <a:ext cx="6265259" cy="141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3" indent="-291467" lvl="1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141E20"/>
                </a:solidFill>
                <a:latin typeface="Canva Sans"/>
              </a:rPr>
              <a:t>Used Adam optimiser which makes use of momentum to smooth out gradient descent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697" y="3538143"/>
            <a:ext cx="8360981" cy="4815571"/>
          </a:xfrm>
          <a:custGeom>
            <a:avLst/>
            <a:gdLst/>
            <a:ahLst/>
            <a:cxnLst/>
            <a:rect r="r" b="b" t="t" l="l"/>
            <a:pathLst>
              <a:path h="4815571" w="8360981">
                <a:moveTo>
                  <a:pt x="0" y="0"/>
                </a:moveTo>
                <a:lnTo>
                  <a:pt x="8360981" y="0"/>
                </a:lnTo>
                <a:lnTo>
                  <a:pt x="8360981" y="4815572"/>
                </a:lnTo>
                <a:lnTo>
                  <a:pt x="0" y="4815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3538143"/>
            <a:ext cx="8665809" cy="4815571"/>
          </a:xfrm>
          <a:custGeom>
            <a:avLst/>
            <a:gdLst/>
            <a:ahLst/>
            <a:cxnLst/>
            <a:rect r="r" b="b" t="t" l="l"/>
            <a:pathLst>
              <a:path h="4815571" w="8665809">
                <a:moveTo>
                  <a:pt x="0" y="0"/>
                </a:moveTo>
                <a:lnTo>
                  <a:pt x="8665809" y="0"/>
                </a:lnTo>
                <a:lnTo>
                  <a:pt x="8665809" y="4815572"/>
                </a:lnTo>
                <a:lnTo>
                  <a:pt x="0" y="481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1318" y="392987"/>
            <a:ext cx="1375350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Result Using Tensorflow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9046" y="2136858"/>
            <a:ext cx="986337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Overfitting, Doesn’t generalise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530" y="8634730"/>
            <a:ext cx="1627429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Similiar accuracy until about 48 epochs, after which the model overfits to the training set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407081"/>
            <a:ext cx="5402365" cy="3623221"/>
          </a:xfrm>
          <a:custGeom>
            <a:avLst/>
            <a:gdLst/>
            <a:ahLst/>
            <a:cxnLst/>
            <a:rect r="r" b="b" t="t" l="l"/>
            <a:pathLst>
              <a:path h="3623221" w="5402365">
                <a:moveTo>
                  <a:pt x="0" y="0"/>
                </a:moveTo>
                <a:lnTo>
                  <a:pt x="5402365" y="0"/>
                </a:lnTo>
                <a:lnTo>
                  <a:pt x="5402365" y="3623220"/>
                </a:lnTo>
                <a:lnTo>
                  <a:pt x="0" y="362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90573" y="4407081"/>
            <a:ext cx="5512471" cy="3623221"/>
          </a:xfrm>
          <a:custGeom>
            <a:avLst/>
            <a:gdLst/>
            <a:ahLst/>
            <a:cxnLst/>
            <a:rect r="r" b="b" t="t" l="l"/>
            <a:pathLst>
              <a:path h="3623221" w="5512471">
                <a:moveTo>
                  <a:pt x="0" y="0"/>
                </a:moveTo>
                <a:lnTo>
                  <a:pt x="5512472" y="0"/>
                </a:lnTo>
                <a:lnTo>
                  <a:pt x="5512472" y="3623220"/>
                </a:lnTo>
                <a:lnTo>
                  <a:pt x="0" y="3623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664995" y="4407081"/>
            <a:ext cx="4850825" cy="3623221"/>
          </a:xfrm>
          <a:custGeom>
            <a:avLst/>
            <a:gdLst/>
            <a:ahLst/>
            <a:cxnLst/>
            <a:rect r="r" b="b" t="t" l="l"/>
            <a:pathLst>
              <a:path h="3623221" w="4850825">
                <a:moveTo>
                  <a:pt x="0" y="0"/>
                </a:moveTo>
                <a:lnTo>
                  <a:pt x="4850825" y="0"/>
                </a:lnTo>
                <a:lnTo>
                  <a:pt x="4850825" y="3623220"/>
                </a:lnTo>
                <a:lnTo>
                  <a:pt x="0" y="3623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8497026"/>
            <a:ext cx="7505639" cy="790067"/>
          </a:xfrm>
          <a:custGeom>
            <a:avLst/>
            <a:gdLst/>
            <a:ahLst/>
            <a:cxnLst/>
            <a:rect r="r" b="b" t="t" l="l"/>
            <a:pathLst>
              <a:path h="790067" w="7505639">
                <a:moveTo>
                  <a:pt x="0" y="0"/>
                </a:moveTo>
                <a:lnTo>
                  <a:pt x="7505639" y="0"/>
                </a:lnTo>
                <a:lnTo>
                  <a:pt x="7505639" y="790067"/>
                </a:lnTo>
                <a:lnTo>
                  <a:pt x="0" y="790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95403" y="8551537"/>
            <a:ext cx="8520416" cy="706763"/>
          </a:xfrm>
          <a:custGeom>
            <a:avLst/>
            <a:gdLst/>
            <a:ahLst/>
            <a:cxnLst/>
            <a:rect r="r" b="b" t="t" l="l"/>
            <a:pathLst>
              <a:path h="706763" w="8520416">
                <a:moveTo>
                  <a:pt x="0" y="0"/>
                </a:moveTo>
                <a:lnTo>
                  <a:pt x="8520417" y="0"/>
                </a:lnTo>
                <a:lnTo>
                  <a:pt x="8520417" y="706763"/>
                </a:lnTo>
                <a:lnTo>
                  <a:pt x="0" y="7067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59703"/>
            <a:ext cx="100835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Training Using GA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70608"/>
            <a:ext cx="16230600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Used Genetic Algorithm to find the optimum number of neurons per hidden layer in the TensorFlow model</a:t>
            </a: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Maximization operation where the fitness value is the model accuracy</a:t>
            </a:r>
          </a:p>
          <a:p>
            <a:pPr marL="604523" indent="-302261" lvl="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nva Sans"/>
              </a:rPr>
              <a:t>Population = 5, Gmax = 3, Pc = 0.8, Pm = 0.2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0060" y="3199367"/>
            <a:ext cx="7807881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3rd Approach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2813295" y="5441551"/>
            <a:ext cx="1266141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Training the Tensorflow network on a different dataset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9742" y="3228151"/>
            <a:ext cx="10193493" cy="6225556"/>
          </a:xfrm>
          <a:custGeom>
            <a:avLst/>
            <a:gdLst/>
            <a:ahLst/>
            <a:cxnLst/>
            <a:rect r="r" b="b" t="t" l="l"/>
            <a:pathLst>
              <a:path h="6225556" w="10193493">
                <a:moveTo>
                  <a:pt x="0" y="0"/>
                </a:moveTo>
                <a:lnTo>
                  <a:pt x="10193493" y="0"/>
                </a:lnTo>
                <a:lnTo>
                  <a:pt x="10193493" y="6225556"/>
                </a:lnTo>
                <a:lnTo>
                  <a:pt x="0" y="622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59742" y="637842"/>
            <a:ext cx="16531590" cy="130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80"/>
              </a:lnSpc>
            </a:pPr>
            <a:r>
              <a:rPr lang="en-US" sz="7700">
                <a:solidFill>
                  <a:srgbClr val="000000"/>
                </a:solidFill>
                <a:latin typeface="Canva Sans Bold"/>
              </a:rPr>
              <a:t>Model trained on different dataset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9742" y="2119491"/>
            <a:ext cx="17628258" cy="88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"/>
              </a:rPr>
              <a:t>Since the model didn’t perform very well on the given dataset, we tested it on another dataset: https://www.kaggle.com/datasets/fedesoriano/heart-failure-prediction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11101" y="3917134"/>
            <a:ext cx="6388201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This dataset has different features compared to the first one, so we had to do some pre-processing.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 same neural network model is used (with same number of layers, neurons etc.)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5481" y="1684745"/>
            <a:ext cx="8408519" cy="4627874"/>
          </a:xfrm>
          <a:custGeom>
            <a:avLst/>
            <a:gdLst/>
            <a:ahLst/>
            <a:cxnLst/>
            <a:rect r="r" b="b" t="t" l="l"/>
            <a:pathLst>
              <a:path h="4627874" w="8408519">
                <a:moveTo>
                  <a:pt x="0" y="0"/>
                </a:moveTo>
                <a:lnTo>
                  <a:pt x="8408519" y="0"/>
                </a:lnTo>
                <a:lnTo>
                  <a:pt x="8408519" y="4627874"/>
                </a:lnTo>
                <a:lnTo>
                  <a:pt x="0" y="462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5481" y="292583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Results on alternative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7919" y="6782781"/>
            <a:ext cx="16268163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2" indent="-323851" lvl="1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141E20"/>
                </a:solidFill>
                <a:latin typeface="Canva Sans"/>
              </a:rPr>
              <a:t>The accuracy of both the training set and the validation set in the new model increases per epoch, unlike the first dataset.</a:t>
            </a:r>
          </a:p>
          <a:p>
            <a:pPr marL="647702" indent="-323851" lvl="1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141E20"/>
                </a:solidFill>
                <a:latin typeface="Canva Sans"/>
              </a:rPr>
              <a:t>The accuracy of the new model is almost 90%</a:t>
            </a:r>
          </a:p>
          <a:p>
            <a:pPr marL="647702" indent="-323851" lvl="1">
              <a:lnSpc>
                <a:spcPts val="4950"/>
              </a:lnSpc>
              <a:buFont typeface="Arial"/>
              <a:buChar char="•"/>
            </a:pPr>
            <a:r>
              <a:rPr lang="en-US" sz="3000">
                <a:solidFill>
                  <a:srgbClr val="141E20"/>
                </a:solidFill>
                <a:latin typeface="Canva Sans"/>
              </a:rPr>
              <a:t>The new model starts overfitting after about 40 epochs after which only the training set accuracy increases</a:t>
            </a:r>
          </a:p>
          <a:p>
            <a:pPr>
              <a:lnSpc>
                <a:spcPts val="4950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51961" y="1699777"/>
            <a:ext cx="8008994" cy="4612842"/>
          </a:xfrm>
          <a:custGeom>
            <a:avLst/>
            <a:gdLst/>
            <a:ahLst/>
            <a:cxnLst/>
            <a:rect r="r" b="b" t="t" l="l"/>
            <a:pathLst>
              <a:path h="4612842" w="8008994">
                <a:moveTo>
                  <a:pt x="0" y="0"/>
                </a:moveTo>
                <a:lnTo>
                  <a:pt x="8008995" y="0"/>
                </a:lnTo>
                <a:lnTo>
                  <a:pt x="8008995" y="4612842"/>
                </a:lnTo>
                <a:lnTo>
                  <a:pt x="0" y="4612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751961" y="6430653"/>
            <a:ext cx="800899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41E20"/>
                </a:solidFill>
                <a:latin typeface="Canva Sans"/>
              </a:rPr>
              <a:t>Accuracy per epoch of previous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1787" y="6430653"/>
            <a:ext cx="800899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41E20"/>
                </a:solidFill>
                <a:latin typeface="Canva Sans"/>
              </a:rPr>
              <a:t>Accuracy per epoch of the new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791" y="3932007"/>
            <a:ext cx="1626816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vs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23370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4528"/>
            <a:ext cx="15646903" cy="4606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The model performed well on the alternative dataset but poorly on the given dataset. </a:t>
            </a:r>
          </a:p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The first dataset is made using ChatGPT and does not reflect the real world, hence there is no discernable pattern for the neural network to learn.</a:t>
            </a:r>
          </a:p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The model can be improved by using hyperparameter tuning using Genetic Algorithm. </a:t>
            </a:r>
          </a:p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However, Genetic Algorithm is very computationally intensive and takes a lot of time.</a:t>
            </a:r>
          </a:p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To conclude, we successfully built a neural network model. </a:t>
            </a:r>
          </a:p>
          <a:p>
            <a:pPr marL="561341" indent="-280670" lvl="1">
              <a:lnSpc>
                <a:spcPts val="4576"/>
              </a:lnSpc>
              <a:buFont typeface="Arial"/>
              <a:buChar char="•"/>
            </a:pPr>
            <a:r>
              <a:rPr lang="en-US" sz="2600" spc="52">
                <a:solidFill>
                  <a:srgbClr val="141E20"/>
                </a:solidFill>
                <a:latin typeface="Proxima Nova"/>
              </a:rPr>
              <a:t>A graphical user interface can be developed using Gradio library and the app can be hosted on huggingface.co/spaces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52299" y="-45112"/>
            <a:ext cx="21532506" cy="10705963"/>
          </a:xfrm>
          <a:custGeom>
            <a:avLst/>
            <a:gdLst/>
            <a:ahLst/>
            <a:cxnLst/>
            <a:rect r="r" b="b" t="t" l="l"/>
            <a:pathLst>
              <a:path h="10705963" w="21532506">
                <a:moveTo>
                  <a:pt x="0" y="0"/>
                </a:moveTo>
                <a:lnTo>
                  <a:pt x="21532506" y="0"/>
                </a:lnTo>
                <a:lnTo>
                  <a:pt x="21532506" y="10705962"/>
                </a:lnTo>
                <a:lnTo>
                  <a:pt x="0" y="10705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457" t="-35562" r="-65391" b="-2402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5135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931035"/>
            <a:ext cx="16230600" cy="190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5" indent="-377828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141E20"/>
                </a:solidFill>
                <a:latin typeface="Proxima Nova"/>
              </a:rPr>
              <a:t>Heart diseases can be predicted by looking at a person’s various health factors.</a:t>
            </a:r>
          </a:p>
          <a:p>
            <a:pPr algn="just" marL="798834" indent="-399417" lvl="1">
              <a:lnSpc>
                <a:spcPts val="5180"/>
              </a:lnSpc>
              <a:spcBef>
                <a:spcPct val="0"/>
              </a:spcBef>
              <a:buFont typeface="Arial"/>
              <a:buChar char="•"/>
            </a:pPr>
            <a:r>
              <a:rPr lang="en-US" sz="3700">
                <a:solidFill>
                  <a:srgbClr val="141E20"/>
                </a:solidFill>
                <a:latin typeface="Proxima Nova"/>
              </a:rPr>
              <a:t>We can use a Deep Learning Neural Network model to predict the risk of heart disease by recognizing health patterns.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82684"/>
            <a:ext cx="84111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E20"/>
                </a:solidFill>
                <a:latin typeface="Canva Sans Bold"/>
              </a:rPr>
              <a:t>Why Did We Choose ANN?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50719"/>
            <a:ext cx="15595163" cy="432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41E20"/>
                </a:solidFill>
                <a:latin typeface="Canva Sans"/>
              </a:rPr>
              <a:t>Pattern Recognition: ANNs excel at recognizing patterns within complex datasets. 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41E20"/>
                </a:solidFill>
                <a:latin typeface="Canva Sans Semi-Bold"/>
              </a:rPr>
              <a:t>Feature Extraction</a:t>
            </a:r>
            <a:r>
              <a:rPr lang="en-US" sz="3100">
                <a:solidFill>
                  <a:srgbClr val="141E20"/>
                </a:solidFill>
                <a:latin typeface="Canva Sans"/>
              </a:rPr>
              <a:t>: ANNs can automatically extract relevant features from raw data.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41E20"/>
                </a:solidFill>
                <a:latin typeface="Canva Sans"/>
              </a:rPr>
              <a:t>Scalability: ANNs can scale effectively to handle large and diverse datasets.</a:t>
            </a: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141E20"/>
                </a:solidFill>
                <a:latin typeface="Canva Sans"/>
              </a:rPr>
              <a:t>Continuous Learning: ANNs can continuously learn and adapt to new information, making them suitable for dynamic environments such as healthcare.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582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28220"/>
            <a:ext cx="13187802" cy="406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74"/>
              </a:lnSpc>
            </a:pPr>
            <a:r>
              <a:rPr lang="en-US" sz="30474">
                <a:solidFill>
                  <a:srgbClr val="141E20"/>
                </a:solidFill>
                <a:latin typeface="Proxima Nova Bold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04875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41E20"/>
                </a:solidFill>
                <a:latin typeface="Proxima Nova Bold"/>
              </a:rPr>
              <a:t>3 Approaches we took: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1044" y="2428751"/>
            <a:ext cx="15605912" cy="643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E20"/>
                </a:solidFill>
                <a:latin typeface="Canva Sans Bold"/>
              </a:rPr>
              <a:t>Coding a Neural Network from scratch using Numpy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E20"/>
                </a:solidFill>
                <a:latin typeface="Canva Sans Bold"/>
              </a:rPr>
              <a:t>Building a model using Tensorflow Keras and training it using a Genetic Algorithm to determine the optimum number of neurons per layer</a:t>
            </a:r>
          </a:p>
          <a:p>
            <a:pPr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141E20"/>
                </a:solidFill>
                <a:latin typeface="Canva Sans Bold"/>
              </a:rPr>
              <a:t>Testing the model on a different dataset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574594"/>
            <a:ext cx="7944527" cy="2950413"/>
          </a:xfrm>
          <a:custGeom>
            <a:avLst/>
            <a:gdLst/>
            <a:ahLst/>
            <a:cxnLst/>
            <a:rect r="r" b="b" t="t" l="l"/>
            <a:pathLst>
              <a:path h="2950413" w="7944527">
                <a:moveTo>
                  <a:pt x="0" y="0"/>
                </a:moveTo>
                <a:lnTo>
                  <a:pt x="7944527" y="0"/>
                </a:lnTo>
                <a:lnTo>
                  <a:pt x="7944527" y="2950413"/>
                </a:lnTo>
                <a:lnTo>
                  <a:pt x="0" y="2950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0889" y="5753607"/>
            <a:ext cx="6040796" cy="1814300"/>
          </a:xfrm>
          <a:custGeom>
            <a:avLst/>
            <a:gdLst/>
            <a:ahLst/>
            <a:cxnLst/>
            <a:rect r="r" b="b" t="t" l="l"/>
            <a:pathLst>
              <a:path h="1814300" w="6040796">
                <a:moveTo>
                  <a:pt x="0" y="0"/>
                </a:moveTo>
                <a:lnTo>
                  <a:pt x="6040795" y="0"/>
                </a:lnTo>
                <a:lnTo>
                  <a:pt x="6040795" y="1814301"/>
                </a:lnTo>
                <a:lnTo>
                  <a:pt x="0" y="1814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0889" y="8052377"/>
            <a:ext cx="6040796" cy="1665300"/>
          </a:xfrm>
          <a:custGeom>
            <a:avLst/>
            <a:gdLst/>
            <a:ahLst/>
            <a:cxnLst/>
            <a:rect r="r" b="b" t="t" l="l"/>
            <a:pathLst>
              <a:path h="1665300" w="6040796">
                <a:moveTo>
                  <a:pt x="0" y="0"/>
                </a:moveTo>
                <a:lnTo>
                  <a:pt x="6040795" y="0"/>
                </a:lnTo>
                <a:lnTo>
                  <a:pt x="6040795" y="1665300"/>
                </a:lnTo>
                <a:lnTo>
                  <a:pt x="0" y="16653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846" y="314131"/>
            <a:ext cx="9493156" cy="128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6"/>
              </a:lnSpc>
            </a:pPr>
            <a:r>
              <a:rPr lang="en-US" sz="7540">
                <a:solidFill>
                  <a:srgbClr val="000000"/>
                </a:solidFill>
                <a:latin typeface="Canva Sans Bold"/>
              </a:rPr>
              <a:t>Data Pre-Processing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65604"/>
            <a:ext cx="1443704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Before we can train a deep learning model, we need to clean the data.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63045" y="3022985"/>
            <a:ext cx="7342476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Cleaned the data by dropping irrelevant features such as Patient ID , Continent, etc.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63045" y="4921440"/>
            <a:ext cx="7146997" cy="16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Used OneHotEncoding to convert categorical data such as Diet and Sex to numerical data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3045" y="7007203"/>
            <a:ext cx="7146997" cy="269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Normalized the data using sklearn library with this equation: z=x−μ/σ</a:t>
            </a:r>
          </a:p>
          <a:p>
            <a:pPr>
              <a:lnSpc>
                <a:spcPts val="4340"/>
              </a:lnSpc>
            </a:pPr>
          </a:p>
          <a:p>
            <a:pPr marL="669291" indent="-334646" lvl="1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Canva Sans"/>
              </a:rPr>
              <a:t>Split the data into a training set and validation/testing set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66742" y="3199367"/>
            <a:ext cx="7554516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1st Approach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5366742" y="5292599"/>
            <a:ext cx="755451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Building a basic Neural Network using Numpy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42951" y="0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2343" y="2894041"/>
            <a:ext cx="7716457" cy="1555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61634" indent="-480817" lvl="1">
              <a:lnSpc>
                <a:spcPts val="6235"/>
              </a:lnSpc>
              <a:buFont typeface="Arial"/>
              <a:buChar char="•"/>
            </a:pPr>
            <a:r>
              <a:rPr lang="en-US" sz="4454">
                <a:solidFill>
                  <a:srgbClr val="141E20"/>
                </a:solidFill>
                <a:latin typeface="Canva Sans Bold"/>
              </a:rPr>
              <a:t>Built using numpy from scratch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9049" y="4675851"/>
            <a:ext cx="784495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we coded using numpy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divided into several functions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compiled together at the end to create a functional model.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18228" y="2219568"/>
            <a:ext cx="6194643" cy="76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2764" indent="-471382" lvl="1">
              <a:lnSpc>
                <a:spcPts val="6113"/>
              </a:lnSpc>
              <a:buFont typeface="Arial"/>
              <a:buChar char="•"/>
            </a:pPr>
            <a:r>
              <a:rPr lang="en-US" sz="4366">
                <a:solidFill>
                  <a:srgbClr val="141E20"/>
                </a:solidFill>
                <a:latin typeface="Canva Sans Bold"/>
              </a:rPr>
              <a:t>Activation function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6904934"/>
            <a:ext cx="5259312" cy="761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44088" indent="-472044" lvl="1">
              <a:lnSpc>
                <a:spcPts val="6121"/>
              </a:lnSpc>
              <a:buFont typeface="Arial"/>
              <a:buChar char="•"/>
            </a:pPr>
            <a:r>
              <a:rPr lang="en-US" sz="4372">
                <a:solidFill>
                  <a:srgbClr val="141E20"/>
                </a:solidFill>
                <a:latin typeface="Canva Sans Bold"/>
              </a:rPr>
              <a:t>Loss Function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10117" y="5335805"/>
            <a:ext cx="565070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ReLu, ReLu,ReLu, Sigmoid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47258" y="3138025"/>
            <a:ext cx="393159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1 Input Layer,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       3 HiddenLayer,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       1 Output layer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3981" y="7599391"/>
            <a:ext cx="658298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compute_cost() function</a:t>
            </a:r>
          </a:p>
          <a:p>
            <a:pPr algn="ctr"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which computes the loss using Binary Crossentropy.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9049" y="455591"/>
            <a:ext cx="7101998" cy="1031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1"/>
              </a:lnSpc>
            </a:pPr>
            <a:r>
              <a:rPr lang="en-US" sz="6051">
                <a:solidFill>
                  <a:srgbClr val="141E20"/>
                </a:solidFill>
                <a:latin typeface="Canva Sans Bold"/>
              </a:rPr>
              <a:t>Building the Model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03561" y="1895250"/>
            <a:ext cx="41875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Input 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:  24 neurons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03561" y="2989990"/>
            <a:ext cx="58413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Hidden Layer 1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:  32 neurons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03561" y="4084730"/>
            <a:ext cx="584131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Hidden Layer 2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:  16 neurons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03561" y="5180317"/>
            <a:ext cx="559551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Hidden Layer 3: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  8 neurons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3561" y="6932282"/>
            <a:ext cx="42747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Output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:  1 neuron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69415" y="6932282"/>
            <a:ext cx="5511280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Sigmoid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the best choice for binary classification.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1028700" y="1387444"/>
            <a:ext cx="1476624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0578028" y="1387444"/>
            <a:ext cx="0" cy="70688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2775737" y="1387444"/>
            <a:ext cx="0" cy="706883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51147" y="481299"/>
            <a:ext cx="2124590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E20"/>
                </a:solidFill>
                <a:latin typeface="Bebas Neue Bold"/>
              </a:rPr>
              <a:t>Layer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9415" y="481299"/>
            <a:ext cx="4355902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E20"/>
                </a:solidFill>
                <a:latin typeface="Bebas Neue Bold"/>
              </a:rPr>
              <a:t>Activation Function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98472" y="1638392"/>
            <a:ext cx="22993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076341" y="2989990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076341" y="4056155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076341" y="5180317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076341" y="6932282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60560" y="3079893"/>
            <a:ext cx="105965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ReLu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00605" y="4130105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ReLu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800605" y="5272470"/>
            <a:ext cx="557956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 Bold"/>
              </a:rPr>
              <a:t>ReLu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60560" y="2032778"/>
            <a:ext cx="470341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 no activation function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4643826" y="518477"/>
            <a:ext cx="2833688" cy="91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41E20"/>
                </a:solidFill>
                <a:latin typeface="Bebas Neue Bold"/>
              </a:rPr>
              <a:t>No of Neuron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979938" y="4130105"/>
            <a:ext cx="356807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speed up learning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765232" y="8684247"/>
            <a:ext cx="5717971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41E20"/>
                </a:solidFill>
                <a:latin typeface="Canva Sans"/>
              </a:rPr>
              <a:t>Use dense layer to connect</a:t>
            </a:r>
            <a:r>
              <a:rPr lang="en-US" sz="3399">
                <a:solidFill>
                  <a:srgbClr val="141E20"/>
                </a:solidFill>
                <a:latin typeface="Canva Sans"/>
              </a:rPr>
              <a:t> each neurons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74303" y="1252704"/>
            <a:ext cx="21933603" cy="7346781"/>
          </a:xfrm>
          <a:custGeom>
            <a:avLst/>
            <a:gdLst/>
            <a:ahLst/>
            <a:cxnLst/>
            <a:rect r="r" b="b" t="t" l="l"/>
            <a:pathLst>
              <a:path h="7346781" w="21933603">
                <a:moveTo>
                  <a:pt x="0" y="0"/>
                </a:moveTo>
                <a:lnTo>
                  <a:pt x="21933603" y="0"/>
                </a:lnTo>
                <a:lnTo>
                  <a:pt x="21933603" y="7346781"/>
                </a:lnTo>
                <a:lnTo>
                  <a:pt x="0" y="7346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827" r="0" b="-2082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98725" y="8934767"/>
            <a:ext cx="10419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217096" y="8934767"/>
            <a:ext cx="1041946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74561" y="8874667"/>
            <a:ext cx="167401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Sigmoid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4063" y="8934767"/>
            <a:ext cx="92407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Relu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7193" y="320932"/>
            <a:ext cx="9599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rwester"/>
              </a:rPr>
              <a:t>Input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1445" y="320932"/>
            <a:ext cx="557956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rwester"/>
              </a:rPr>
              <a:t>Hidden 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4496" y="320932"/>
            <a:ext cx="557956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rwester"/>
              </a:rPr>
              <a:t>Hidden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59041" y="320932"/>
            <a:ext cx="557956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rwester"/>
              </a:rPr>
              <a:t>Hidden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04710" y="320932"/>
            <a:ext cx="5579566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rwester"/>
              </a:rPr>
              <a:t>Output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61684" y="-13072"/>
            <a:ext cx="11945196" cy="10520128"/>
          </a:xfrm>
          <a:custGeom>
            <a:avLst/>
            <a:gdLst/>
            <a:ahLst/>
            <a:cxnLst/>
            <a:rect r="r" b="b" t="t" l="l"/>
            <a:pathLst>
              <a:path h="10520128" w="11945196">
                <a:moveTo>
                  <a:pt x="0" y="0"/>
                </a:moveTo>
                <a:lnTo>
                  <a:pt x="11945197" y="0"/>
                </a:lnTo>
                <a:lnTo>
                  <a:pt x="11945197" y="10520128"/>
                </a:lnTo>
                <a:lnTo>
                  <a:pt x="0" y="10520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8630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5041"/>
            <a:ext cx="12963879" cy="1354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02"/>
              </a:lnSpc>
            </a:pPr>
            <a:r>
              <a:rPr lang="en-US" sz="7930">
                <a:solidFill>
                  <a:srgbClr val="000000"/>
                </a:solidFill>
                <a:latin typeface="Canva Sans Bold"/>
              </a:rPr>
              <a:t>Code (Full Code in Report)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761752"/>
            <a:ext cx="16556671" cy="8358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70"/>
              </a:lnSpc>
            </a:pPr>
            <a:r>
              <a:rPr lang="en-US" sz="2621">
                <a:solidFill>
                  <a:srgbClr val="000000"/>
                </a:solidFill>
                <a:latin typeface="Canva Sans"/>
              </a:rPr>
              <a:t>Functions used in code: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sigmoid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Computes the sigmoid.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relu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Computes the ReLU.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relu_backward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backward propagation for a single ReLU unit.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sigmoid_backward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backward propagation for a single sigmoid unit.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initialize_parameters_deep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Initializes the parameters of a deep neural network.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linear_forward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linear part of a layer's forward propagation.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linear_activation_forward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forward propagation for the linear -&gt; activation layer.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L_model_forward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forward propagation for the entire network.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compute_cost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Computes the cost function (cross-entropy cost).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linear_backward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linear portion of backward propagation for a single layer.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linear_activation_backward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backward propagation for the linear -&gt; activation layer.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L_model_backward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the backward propagation for the entire network.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update_parameters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Updates parameters using gradient descent.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L_layer_model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Implements a L-layer neural network. L is the number of layers defined by the user.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predict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Predicts the results of a L-layer neural network.</a:t>
            </a:r>
          </a:p>
          <a:p>
            <a:pPr marL="566057" indent="-283028" lvl="1">
              <a:lnSpc>
                <a:spcPts val="3670"/>
              </a:lnSpc>
              <a:buFont typeface="Arial"/>
              <a:buChar char="•"/>
            </a:pPr>
            <a:r>
              <a:rPr lang="en-US" sz="2621">
                <a:solidFill>
                  <a:srgbClr val="000000"/>
                </a:solidFill>
                <a:latin typeface="Canva Sans Semi-Bold"/>
              </a:rPr>
              <a:t>plot_costs</a:t>
            </a:r>
            <a:r>
              <a:rPr lang="en-US" sz="2621">
                <a:solidFill>
                  <a:srgbClr val="000000"/>
                </a:solidFill>
                <a:latin typeface="Canva Sans"/>
              </a:rPr>
              <a:t>: Plots the learning curve.</a:t>
            </a:r>
          </a:p>
          <a:p>
            <a:pPr>
              <a:lnSpc>
                <a:spcPts val="367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DAF8r0XKbgA</dc:identifier>
  <dcterms:modified xsi:type="dcterms:W3CDTF">2011-08-01T06:04:30Z</dcterms:modified>
  <cp:revision>1</cp:revision>
  <dc:title>Heart Attack Risk Prediction Using Artificial Neural Network</dc:title>
</cp:coreProperties>
</file>